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6" r:id="rId6"/>
    <p:sldId id="264" r:id="rId7"/>
    <p:sldId id="259" r:id="rId8"/>
    <p:sldId id="260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5"/>
  </p:normalViewPr>
  <p:slideViewPr>
    <p:cSldViewPr snapToGrid="0" snapToObjects="1">
      <p:cViewPr varScale="1">
        <p:scale>
          <a:sx n="90" d="100"/>
          <a:sy n="90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4006E-3F5E-AB47-8EF6-9B1BFA4DDE59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010FF-C1EE-EB4D-8F3D-09C127EC6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1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pruncerasus</a:t>
            </a:r>
            <a:r>
              <a:rPr lang="en-US" dirty="0"/>
              <a:t> ? All considered flower before flower before/with and flower with– different sources score differently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10FF-C1EE-EB4D-8F3D-09C127EC61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E1D1-0FBA-954A-AA97-3D7CA903F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C18E4-5140-FE40-87D7-2829444E1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EEB97-7EB2-5846-92FD-554CB55A9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DF249-2532-DC40-A289-FC6DE7CD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DAC47-400F-A541-88B5-25FE176D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45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3243-F5C2-8240-93A1-C23B48AF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5FC0-A583-A84C-AE3B-714487262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BDE63-6170-9F4D-A735-E16267E4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C5B7-4E76-7B47-8397-DAED5CCC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8142-767B-FA4F-ACED-0F37FB56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0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35101F-FD45-214B-990D-4C1630F01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F41BC-AB05-814A-92CF-5C4D13475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E390-05FC-1140-828F-162400EC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0091-174E-CD44-825D-F0FBF004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AC3C3-09C2-E348-854D-93BF988E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8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658B-53EF-8942-AB75-5B37B831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CBD05-EAA5-C444-8574-D4261E7A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576E-697F-E54B-83B0-EA3E5723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3020-C61B-B44D-937A-D554668C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8FF73-722F-8343-AE8A-CA9A9AC9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2536-1B29-5744-ADDB-FEF59E86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5B97A-9176-9C47-9705-D9E85C51C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9A1ED-EDF7-8A4B-A246-E350066D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F104E-FC73-844A-88B8-B056E4CD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76340-B1A3-254B-9CC4-EE7337A3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278B-6BD8-AE4B-90E4-9057D13B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686AD-FD99-5440-811C-92FBC79D9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F7CD2-7005-1945-B9B6-D2EAECDBD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21874-E79F-3D4B-AF5A-834A4240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0BD2C-A885-F842-B713-D2C8F3BC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3D87C-2F37-5041-9C61-76D85990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4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25AB-25CB-D242-89FC-4CEB276E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A8FE1-7148-2E46-9779-608844DA0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80989-2448-D742-855C-B03C79B96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62D00-FF69-F248-AB6F-03691EB2F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53F94-5A8F-BB43-BBA5-79BEBC956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0A478A-AB31-5945-8BD7-39787893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5E0DC-C17B-3644-ACF4-F7997325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495CEC-024D-7049-AF83-BF524B0F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C9A6-AA05-F442-ABC4-2C75C03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4B0E7-B0ED-E047-A152-DBB21431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CF4A9-2AB5-4644-8B5C-DAAC2073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58560-B28C-8644-962B-E40CE775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7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D01B4-F6FE-8243-81B5-34FAEC9D7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9B0DE-939D-994F-99FE-52BD2276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53B30-9B40-CF4E-BA86-215382AB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4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518D-3AB9-0D4E-8C80-3B937D23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ED6F-4B2F-214D-848B-C86A3826E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CCD75-B0E6-7B4E-A364-C1B857A91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F2A35-096D-214A-B3B7-3C14D5FC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CB429-9C67-9F43-8E53-CE83FF19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16708-B4E4-DF44-ADFE-1B0DC5D0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7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885E-8CB4-5345-9C14-C26F35F8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8353CF-FC29-C04D-B2A2-DFC51A097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BB66D-9559-EA48-8C8E-CFDEA5568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AB5F4-FC10-E546-AF60-2418B6B2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46B6F-BF89-A841-87D1-8CFB24A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CD879-2319-8049-8925-D6FBC30E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8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EE2F4C-C24B-BC41-B4DE-1AE63199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69BA-70AC-8F4A-B214-9229F735A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36733-9CEF-5E4E-AACC-FB1D1F395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44A17-5E64-604A-976E-F9B57BC3D75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936DF-879F-074A-94B4-85F108095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B3CA1-F0BF-F54A-91EC-E07FD2CDC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3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DF6BD-7AA3-724F-94EA-7FE06D08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03" b="22997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184C3-8C42-2C4D-81B7-1C3C4CF29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DAC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983AE-7764-B144-BC94-3452265C9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0" y="5154168"/>
            <a:ext cx="2892986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Dan </a:t>
            </a:r>
            <a:r>
              <a:rPr lang="en-US" sz="2000" dirty="0" err="1">
                <a:solidFill>
                  <a:schemeClr val="tx2"/>
                </a:solidFill>
              </a:rPr>
              <a:t>Buonaiuto</a:t>
            </a:r>
            <a:endParaRPr lang="en-US" sz="2000" dirty="0">
              <a:solidFill>
                <a:schemeClr val="tx2"/>
              </a:solidFill>
            </a:endParaRPr>
          </a:p>
          <a:p>
            <a:pPr algn="l"/>
            <a:r>
              <a:rPr lang="en-US" sz="2000" dirty="0">
                <a:solidFill>
                  <a:schemeClr val="tx2"/>
                </a:solidFill>
              </a:rPr>
              <a:t>January 21, 2021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43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C85F-5FAE-B140-843E-9220584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222250"/>
            <a:ext cx="10334625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Climate Change impacts of FLSs of </a:t>
            </a:r>
            <a:r>
              <a:rPr lang="en-US" i="1" dirty="0" err="1"/>
              <a:t>Prunoceracus</a:t>
            </a:r>
            <a:endParaRPr lang="en-US" i="1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879E2E0-690F-1E44-AD83-C75E1D7EB8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4175" y="885826"/>
            <a:ext cx="11255375" cy="5627688"/>
          </a:xfrm>
        </p:spPr>
      </p:pic>
    </p:spTree>
    <p:extLst>
      <p:ext uri="{BB962C8B-B14F-4D97-AF65-F5344CB8AC3E}">
        <p14:creationId xmlns:p14="http://schemas.microsoft.com/office/powerpoint/2010/main" val="1549462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DF6D72C-0D64-5549-9863-714B9965A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45" r="9089" b="503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57310-5716-C642-AEFA-A3830A6A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600" u="sng" dirty="0"/>
              <a:t>Chapter 1:</a:t>
            </a:r>
            <a:br>
              <a:rPr lang="en-US" sz="2600" dirty="0"/>
            </a:br>
            <a:r>
              <a:rPr lang="en-US" sz="2600" b="1" dirty="0"/>
              <a:t>Reconciling competing hypotheses regarding flower-leaf sequences in temperate forests for fundamental and global change biology</a:t>
            </a:r>
            <a:br>
              <a:rPr lang="en-US" sz="2600" b="1" dirty="0"/>
            </a:br>
            <a:br>
              <a:rPr lang="en-US" sz="2600" dirty="0"/>
            </a:br>
            <a:r>
              <a:rPr lang="en-US" sz="2600" i="1" dirty="0"/>
              <a:t>New Phytologist, 2020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95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6D72C-0D64-5549-9863-714B9965A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429" r="2742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57310-5716-C642-AEFA-A3830A6A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600" u="sng" dirty="0"/>
              <a:t>Chapter 2:</a:t>
            </a:r>
            <a:br>
              <a:rPr lang="en-US" sz="2600" dirty="0"/>
            </a:br>
            <a:r>
              <a:rPr lang="en-US" sz="2600" b="1" dirty="0"/>
              <a:t>Differences in flower and leaf bud environmental responses drive shifts in spring phenological sequences of temperate woody plants</a:t>
            </a:r>
            <a:br>
              <a:rPr lang="en-US" sz="2600" b="1" dirty="0"/>
            </a:br>
            <a:br>
              <a:rPr lang="en-US" sz="2600" dirty="0"/>
            </a:br>
            <a:r>
              <a:rPr lang="en-US" sz="2600" i="1" dirty="0"/>
              <a:t>Submitted to Journal of Ecology, 2020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65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7BEF785-6C81-9144-B796-C9449388C37E}"/>
              </a:ext>
            </a:extLst>
          </p:cNvPr>
          <p:cNvSpPr/>
          <p:nvPr/>
        </p:nvSpPr>
        <p:spPr>
          <a:xfrm>
            <a:off x="3228973" y="571497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0290BB-F6DD-7F40-851C-AE44450B763D}"/>
              </a:ext>
            </a:extLst>
          </p:cNvPr>
          <p:cNvSpPr/>
          <p:nvPr/>
        </p:nvSpPr>
        <p:spPr>
          <a:xfrm>
            <a:off x="6604396" y="626267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ECECA6-D342-7045-A3EF-ED06E14DE417}"/>
              </a:ext>
            </a:extLst>
          </p:cNvPr>
          <p:cNvSpPr/>
          <p:nvPr/>
        </p:nvSpPr>
        <p:spPr>
          <a:xfrm>
            <a:off x="2208918" y="4929188"/>
            <a:ext cx="1953805" cy="1612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 of FLS variation in insect pollinated taxa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DACA1D-6F6A-B34B-A9DD-47F3AF79F479}"/>
              </a:ext>
            </a:extLst>
          </p:cNvPr>
          <p:cNvSpPr/>
          <p:nvPr/>
        </p:nvSpPr>
        <p:spPr>
          <a:xfrm>
            <a:off x="7200900" y="4376738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Cue differences and SPE’s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5F11A9-2BB8-214F-8EAD-647AABB2EC51}"/>
              </a:ext>
            </a:extLst>
          </p:cNvPr>
          <p:cNvSpPr/>
          <p:nvPr/>
        </p:nvSpPr>
        <p:spPr>
          <a:xfrm>
            <a:off x="9979521" y="4257674"/>
            <a:ext cx="1928813" cy="1557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Seasonal priority effects on plant competition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5CDEB-7E0D-8A43-B827-2043298B19DB}"/>
              </a:ext>
            </a:extLst>
          </p:cNvPr>
          <p:cNvSpPr/>
          <p:nvPr/>
        </p:nvSpPr>
        <p:spPr>
          <a:xfrm>
            <a:off x="2714625" y="542925"/>
            <a:ext cx="6943725" cy="2471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DE803D-8E45-2842-ABE9-BAF004035123}"/>
              </a:ext>
            </a:extLst>
          </p:cNvPr>
          <p:cNvCxnSpPr>
            <a:cxnSpLocks/>
          </p:cNvCxnSpPr>
          <p:nvPr/>
        </p:nvCxnSpPr>
        <p:spPr>
          <a:xfrm flipH="1">
            <a:off x="3911213" y="3014663"/>
            <a:ext cx="1953806" cy="2215167"/>
          </a:xfrm>
          <a:prstGeom prst="straightConnector1">
            <a:avLst/>
          </a:prstGeom>
          <a:ln w="603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886EE-8404-3D42-9BA8-012BF0BE7BD8}"/>
              </a:ext>
            </a:extLst>
          </p:cNvPr>
          <p:cNvCxnSpPr>
            <a:cxnSpLocks/>
          </p:cNvCxnSpPr>
          <p:nvPr/>
        </p:nvCxnSpPr>
        <p:spPr>
          <a:xfrm>
            <a:off x="5865018" y="2972689"/>
            <a:ext cx="1478757" cy="1557337"/>
          </a:xfrm>
          <a:prstGeom prst="straightConnector1">
            <a:avLst/>
          </a:prstGeom>
          <a:ln w="603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E887A-3665-584A-B079-A18EC8322E65}"/>
              </a:ext>
            </a:extLst>
          </p:cNvPr>
          <p:cNvCxnSpPr>
            <a:cxnSpLocks/>
          </p:cNvCxnSpPr>
          <p:nvPr/>
        </p:nvCxnSpPr>
        <p:spPr>
          <a:xfrm>
            <a:off x="5886451" y="3014663"/>
            <a:ext cx="4271962" cy="1362074"/>
          </a:xfrm>
          <a:prstGeom prst="straightConnector1">
            <a:avLst/>
          </a:prstGeom>
          <a:ln w="603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634BAE-DFE6-2E47-A2EE-A2E05925ACE1}"/>
              </a:ext>
            </a:extLst>
          </p:cNvPr>
          <p:cNvCxnSpPr>
            <a:cxnSpLocks/>
          </p:cNvCxnSpPr>
          <p:nvPr/>
        </p:nvCxnSpPr>
        <p:spPr>
          <a:xfrm>
            <a:off x="9244013" y="5098256"/>
            <a:ext cx="621208" cy="0"/>
          </a:xfrm>
          <a:prstGeom prst="straightConnector1">
            <a:avLst/>
          </a:prstGeom>
          <a:ln w="603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07CE409-9B80-B844-8D64-0D6520105317}"/>
              </a:ext>
            </a:extLst>
          </p:cNvPr>
          <p:cNvCxnSpPr>
            <a:cxnSpLocks/>
          </p:cNvCxnSpPr>
          <p:nvPr/>
        </p:nvCxnSpPr>
        <p:spPr>
          <a:xfrm flipV="1">
            <a:off x="4162723" y="5900457"/>
            <a:ext cx="6675826" cy="659002"/>
          </a:xfrm>
          <a:prstGeom prst="bentConnector2">
            <a:avLst/>
          </a:prstGeom>
          <a:ln w="603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EDC2091B-88A5-784C-B158-A9CF6ECCC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499" y="1388268"/>
            <a:ext cx="1443038" cy="144303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586533-95B4-4A43-961E-D8BE7FAFAC75}"/>
              </a:ext>
            </a:extLst>
          </p:cNvPr>
          <p:cNvCxnSpPr>
            <a:cxnSpLocks/>
          </p:cNvCxnSpPr>
          <p:nvPr/>
        </p:nvCxnSpPr>
        <p:spPr>
          <a:xfrm flipV="1">
            <a:off x="6827342" y="5735241"/>
            <a:ext cx="516433" cy="824219"/>
          </a:xfrm>
          <a:prstGeom prst="straightConnector1">
            <a:avLst/>
          </a:prstGeom>
          <a:ln w="603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F4E43F-1EC1-024D-91EC-394D22F5DCC6}"/>
              </a:ext>
            </a:extLst>
          </p:cNvPr>
          <p:cNvSpPr txBox="1"/>
          <p:nvPr/>
        </p:nvSpPr>
        <p:spPr>
          <a:xfrm>
            <a:off x="4713833" y="610551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FLS variation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E4552D-C164-7C48-9544-88FF451B1046}"/>
              </a:ext>
            </a:extLst>
          </p:cNvPr>
          <p:cNvSpPr txBox="1"/>
          <p:nvPr/>
        </p:nvSpPr>
        <p:spPr>
          <a:xfrm>
            <a:off x="2642145" y="3602593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FLS variation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FF154D-7E2C-0549-A89B-6281270495FE}"/>
              </a:ext>
            </a:extLst>
          </p:cNvPr>
          <p:cNvSpPr txBox="1"/>
          <p:nvPr/>
        </p:nvSpPr>
        <p:spPr>
          <a:xfrm>
            <a:off x="8363992" y="307449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Environmental variation and species interactions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3094B04-9221-4F44-A422-87CDDACC435A}"/>
              </a:ext>
            </a:extLst>
          </p:cNvPr>
          <p:cNvSpPr/>
          <p:nvPr/>
        </p:nvSpPr>
        <p:spPr>
          <a:xfrm>
            <a:off x="9376758" y="3602593"/>
            <a:ext cx="3157538" cy="2538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Seasonal priority effects on plant competition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DB4C8A-FA55-CB44-9418-B3159A027F20}"/>
              </a:ext>
            </a:extLst>
          </p:cNvPr>
          <p:cNvSpPr/>
          <p:nvPr/>
        </p:nvSpPr>
        <p:spPr>
          <a:xfrm>
            <a:off x="6346934" y="3838276"/>
            <a:ext cx="2851965" cy="2215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Cue differences and SPE’s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426979-80DB-224A-BFC4-BCC9BAAC5E2C}"/>
              </a:ext>
            </a:extLst>
          </p:cNvPr>
          <p:cNvCxnSpPr>
            <a:cxnSpLocks/>
          </p:cNvCxnSpPr>
          <p:nvPr/>
        </p:nvCxnSpPr>
        <p:spPr>
          <a:xfrm>
            <a:off x="9066154" y="5098256"/>
            <a:ext cx="621208" cy="0"/>
          </a:xfrm>
          <a:prstGeom prst="straightConnector1">
            <a:avLst/>
          </a:prstGeom>
          <a:ln w="1047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368E21-44E8-EA40-AE5D-EEDA6852562B}"/>
              </a:ext>
            </a:extLst>
          </p:cNvPr>
          <p:cNvCxnSpPr>
            <a:cxnSpLocks/>
          </p:cNvCxnSpPr>
          <p:nvPr/>
        </p:nvCxnSpPr>
        <p:spPr>
          <a:xfrm>
            <a:off x="6017418" y="3125089"/>
            <a:ext cx="983457" cy="1069624"/>
          </a:xfrm>
          <a:prstGeom prst="straightConnector1">
            <a:avLst/>
          </a:prstGeom>
          <a:ln w="952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56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ext, indoor, different, several&#10;&#10;Description automatically generated">
            <a:extLst>
              <a:ext uri="{FF2B5EF4-FFF2-40B4-BE49-F238E27FC236}">
                <a16:creationId xmlns:a16="http://schemas.microsoft.com/office/drawing/2014/main" id="{2806268A-22E6-6447-B4B6-E3C8C0964A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022"/>
          <a:stretch/>
        </p:blipFill>
        <p:spPr>
          <a:xfrm rot="10800000"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ACB2E-F3C7-6848-9835-0744B01D5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5313" y="200026"/>
            <a:ext cx="3814762" cy="581501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How different are germination to varying stratification and incubation temperatures?</a:t>
            </a:r>
          </a:p>
          <a:p>
            <a:r>
              <a:rPr lang="en-US" dirty="0"/>
              <a:t>Are they enough to allow for seasonal priority effects?</a:t>
            </a:r>
          </a:p>
          <a:p>
            <a:r>
              <a:rPr lang="en-US" dirty="0"/>
              <a:t>Recent reviews give us an estimate of &gt; 5-10 days.</a:t>
            </a:r>
          </a:p>
          <a:p>
            <a:r>
              <a:rPr lang="en-US" dirty="0"/>
              <a:t>Responses modeled with an Accelerated  Failure Time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1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D26739DB-005C-4F41-ACB8-548548950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905" y="1"/>
            <a:ext cx="8572499" cy="6858000"/>
          </a:xfrm>
        </p:spPr>
      </p:pic>
    </p:spTree>
    <p:extLst>
      <p:ext uri="{BB962C8B-B14F-4D97-AF65-F5344CB8AC3E}">
        <p14:creationId xmlns:p14="http://schemas.microsoft.com/office/powerpoint/2010/main" val="391704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7BEF785-6C81-9144-B796-C9449388C37E}"/>
              </a:ext>
            </a:extLst>
          </p:cNvPr>
          <p:cNvSpPr/>
          <p:nvPr/>
        </p:nvSpPr>
        <p:spPr>
          <a:xfrm>
            <a:off x="3228973" y="571497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0290BB-F6DD-7F40-851C-AE44450B763D}"/>
              </a:ext>
            </a:extLst>
          </p:cNvPr>
          <p:cNvSpPr/>
          <p:nvPr/>
        </p:nvSpPr>
        <p:spPr>
          <a:xfrm>
            <a:off x="6604396" y="626267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ECECA6-D342-7045-A3EF-ED06E14DE417}"/>
              </a:ext>
            </a:extLst>
          </p:cNvPr>
          <p:cNvSpPr/>
          <p:nvPr/>
        </p:nvSpPr>
        <p:spPr>
          <a:xfrm>
            <a:off x="2208918" y="4929188"/>
            <a:ext cx="1953805" cy="1612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 of FLS variation in insect pollinated taxa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DACA1D-6F6A-B34B-A9DD-47F3AF79F479}"/>
              </a:ext>
            </a:extLst>
          </p:cNvPr>
          <p:cNvSpPr/>
          <p:nvPr/>
        </p:nvSpPr>
        <p:spPr>
          <a:xfrm>
            <a:off x="7200900" y="4376738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Cue differences and SPE’s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5F11A9-2BB8-214F-8EAD-647AABB2EC51}"/>
              </a:ext>
            </a:extLst>
          </p:cNvPr>
          <p:cNvSpPr/>
          <p:nvPr/>
        </p:nvSpPr>
        <p:spPr>
          <a:xfrm>
            <a:off x="9979521" y="4257674"/>
            <a:ext cx="1928813" cy="1557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Seasonal priority effects on plant competition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5CDEB-7E0D-8A43-B827-2043298B19DB}"/>
              </a:ext>
            </a:extLst>
          </p:cNvPr>
          <p:cNvSpPr/>
          <p:nvPr/>
        </p:nvSpPr>
        <p:spPr>
          <a:xfrm>
            <a:off x="2714625" y="542925"/>
            <a:ext cx="6943725" cy="2471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DE803D-8E45-2842-ABE9-BAF004035123}"/>
              </a:ext>
            </a:extLst>
          </p:cNvPr>
          <p:cNvCxnSpPr>
            <a:cxnSpLocks/>
          </p:cNvCxnSpPr>
          <p:nvPr/>
        </p:nvCxnSpPr>
        <p:spPr>
          <a:xfrm flipH="1">
            <a:off x="3911213" y="3014663"/>
            <a:ext cx="1953806" cy="2215167"/>
          </a:xfrm>
          <a:prstGeom prst="straightConnector1">
            <a:avLst/>
          </a:prstGeom>
          <a:ln w="603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886EE-8404-3D42-9BA8-012BF0BE7BD8}"/>
              </a:ext>
            </a:extLst>
          </p:cNvPr>
          <p:cNvCxnSpPr>
            <a:cxnSpLocks/>
          </p:cNvCxnSpPr>
          <p:nvPr/>
        </p:nvCxnSpPr>
        <p:spPr>
          <a:xfrm>
            <a:off x="5865018" y="3014663"/>
            <a:ext cx="1478757" cy="1557337"/>
          </a:xfrm>
          <a:prstGeom prst="straightConnector1">
            <a:avLst/>
          </a:prstGeom>
          <a:ln w="603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E887A-3665-584A-B079-A18EC8322E65}"/>
              </a:ext>
            </a:extLst>
          </p:cNvPr>
          <p:cNvCxnSpPr>
            <a:cxnSpLocks/>
          </p:cNvCxnSpPr>
          <p:nvPr/>
        </p:nvCxnSpPr>
        <p:spPr>
          <a:xfrm>
            <a:off x="5886451" y="3014663"/>
            <a:ext cx="4271962" cy="1362074"/>
          </a:xfrm>
          <a:prstGeom prst="straightConnector1">
            <a:avLst/>
          </a:prstGeom>
          <a:ln w="603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634BAE-DFE6-2E47-A2EE-A2E05925ACE1}"/>
              </a:ext>
            </a:extLst>
          </p:cNvPr>
          <p:cNvCxnSpPr>
            <a:cxnSpLocks/>
          </p:cNvCxnSpPr>
          <p:nvPr/>
        </p:nvCxnSpPr>
        <p:spPr>
          <a:xfrm>
            <a:off x="9244013" y="5098256"/>
            <a:ext cx="621208" cy="0"/>
          </a:xfrm>
          <a:prstGeom prst="straightConnector1">
            <a:avLst/>
          </a:prstGeom>
          <a:ln w="603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07CE409-9B80-B844-8D64-0D6520105317}"/>
              </a:ext>
            </a:extLst>
          </p:cNvPr>
          <p:cNvCxnSpPr>
            <a:cxnSpLocks/>
          </p:cNvCxnSpPr>
          <p:nvPr/>
        </p:nvCxnSpPr>
        <p:spPr>
          <a:xfrm flipV="1">
            <a:off x="4162723" y="5900457"/>
            <a:ext cx="6675826" cy="659002"/>
          </a:xfrm>
          <a:prstGeom prst="bentConnector2">
            <a:avLst/>
          </a:prstGeom>
          <a:ln w="603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EDC2091B-88A5-784C-B158-A9CF6ECCC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499" y="1388268"/>
            <a:ext cx="1443038" cy="144303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586533-95B4-4A43-961E-D8BE7FAFAC75}"/>
              </a:ext>
            </a:extLst>
          </p:cNvPr>
          <p:cNvCxnSpPr>
            <a:cxnSpLocks/>
          </p:cNvCxnSpPr>
          <p:nvPr/>
        </p:nvCxnSpPr>
        <p:spPr>
          <a:xfrm flipV="1">
            <a:off x="6827342" y="5735241"/>
            <a:ext cx="516433" cy="824219"/>
          </a:xfrm>
          <a:prstGeom prst="straightConnector1">
            <a:avLst/>
          </a:prstGeom>
          <a:ln w="603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F4E43F-1EC1-024D-91EC-394D22F5DCC6}"/>
              </a:ext>
            </a:extLst>
          </p:cNvPr>
          <p:cNvSpPr txBox="1"/>
          <p:nvPr/>
        </p:nvSpPr>
        <p:spPr>
          <a:xfrm>
            <a:off x="4713833" y="610551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FLS variation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E4552D-C164-7C48-9544-88FF451B1046}"/>
              </a:ext>
            </a:extLst>
          </p:cNvPr>
          <p:cNvSpPr txBox="1"/>
          <p:nvPr/>
        </p:nvSpPr>
        <p:spPr>
          <a:xfrm>
            <a:off x="2642145" y="3602593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FLS variation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FF154D-7E2C-0549-A89B-6281270495FE}"/>
              </a:ext>
            </a:extLst>
          </p:cNvPr>
          <p:cNvSpPr txBox="1"/>
          <p:nvPr/>
        </p:nvSpPr>
        <p:spPr>
          <a:xfrm>
            <a:off x="8363992" y="307449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Environmental variation and species interactions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3094B04-9221-4F44-A422-87CDDACC435A}"/>
              </a:ext>
            </a:extLst>
          </p:cNvPr>
          <p:cNvSpPr/>
          <p:nvPr/>
        </p:nvSpPr>
        <p:spPr>
          <a:xfrm>
            <a:off x="9376758" y="3602593"/>
            <a:ext cx="3157538" cy="2538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Seasonal priority effects on plant competition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283CBA1-B0CB-CF40-B3B2-A69BB88B3BEA}"/>
              </a:ext>
            </a:extLst>
          </p:cNvPr>
          <p:cNvCxnSpPr>
            <a:cxnSpLocks/>
          </p:cNvCxnSpPr>
          <p:nvPr/>
        </p:nvCxnSpPr>
        <p:spPr>
          <a:xfrm>
            <a:off x="5997764" y="3074335"/>
            <a:ext cx="3660586" cy="1183339"/>
          </a:xfrm>
          <a:prstGeom prst="straightConnector1">
            <a:avLst/>
          </a:prstGeom>
          <a:ln w="1206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10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7BEF785-6C81-9144-B796-C9449388C37E}"/>
              </a:ext>
            </a:extLst>
          </p:cNvPr>
          <p:cNvSpPr/>
          <p:nvPr/>
        </p:nvSpPr>
        <p:spPr>
          <a:xfrm>
            <a:off x="3228973" y="571497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0290BB-F6DD-7F40-851C-AE44450B763D}"/>
              </a:ext>
            </a:extLst>
          </p:cNvPr>
          <p:cNvSpPr/>
          <p:nvPr/>
        </p:nvSpPr>
        <p:spPr>
          <a:xfrm>
            <a:off x="6604396" y="626267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ECECA6-D342-7045-A3EF-ED06E14DE417}"/>
              </a:ext>
            </a:extLst>
          </p:cNvPr>
          <p:cNvSpPr/>
          <p:nvPr/>
        </p:nvSpPr>
        <p:spPr>
          <a:xfrm>
            <a:off x="2208918" y="4929188"/>
            <a:ext cx="1953805" cy="1612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 of FLS variation in insect pollinated taxa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DACA1D-6F6A-B34B-A9DD-47F3AF79F479}"/>
              </a:ext>
            </a:extLst>
          </p:cNvPr>
          <p:cNvSpPr/>
          <p:nvPr/>
        </p:nvSpPr>
        <p:spPr>
          <a:xfrm>
            <a:off x="7200900" y="4376738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Cue differences and SPE’s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5F11A9-2BB8-214F-8EAD-647AABB2EC51}"/>
              </a:ext>
            </a:extLst>
          </p:cNvPr>
          <p:cNvSpPr/>
          <p:nvPr/>
        </p:nvSpPr>
        <p:spPr>
          <a:xfrm>
            <a:off x="9979521" y="4257674"/>
            <a:ext cx="1928813" cy="15573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Seasonal priority effects on plant competition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5CDEB-7E0D-8A43-B827-2043298B19DB}"/>
              </a:ext>
            </a:extLst>
          </p:cNvPr>
          <p:cNvSpPr/>
          <p:nvPr/>
        </p:nvSpPr>
        <p:spPr>
          <a:xfrm>
            <a:off x="2714625" y="542925"/>
            <a:ext cx="6943725" cy="2471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DE803D-8E45-2842-ABE9-BAF004035123}"/>
              </a:ext>
            </a:extLst>
          </p:cNvPr>
          <p:cNvCxnSpPr>
            <a:cxnSpLocks/>
          </p:cNvCxnSpPr>
          <p:nvPr/>
        </p:nvCxnSpPr>
        <p:spPr>
          <a:xfrm flipH="1">
            <a:off x="3911213" y="3014663"/>
            <a:ext cx="1953806" cy="2215167"/>
          </a:xfrm>
          <a:prstGeom prst="straightConnector1">
            <a:avLst/>
          </a:prstGeom>
          <a:ln w="603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886EE-8404-3D42-9BA8-012BF0BE7BD8}"/>
              </a:ext>
            </a:extLst>
          </p:cNvPr>
          <p:cNvCxnSpPr>
            <a:cxnSpLocks/>
          </p:cNvCxnSpPr>
          <p:nvPr/>
        </p:nvCxnSpPr>
        <p:spPr>
          <a:xfrm>
            <a:off x="5865018" y="3014663"/>
            <a:ext cx="1478757" cy="1557337"/>
          </a:xfrm>
          <a:prstGeom prst="straightConnector1">
            <a:avLst/>
          </a:prstGeom>
          <a:ln w="603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E887A-3665-584A-B079-A18EC8322E65}"/>
              </a:ext>
            </a:extLst>
          </p:cNvPr>
          <p:cNvCxnSpPr>
            <a:cxnSpLocks/>
          </p:cNvCxnSpPr>
          <p:nvPr/>
        </p:nvCxnSpPr>
        <p:spPr>
          <a:xfrm>
            <a:off x="5886451" y="3014663"/>
            <a:ext cx="4271962" cy="1362074"/>
          </a:xfrm>
          <a:prstGeom prst="straightConnector1">
            <a:avLst/>
          </a:prstGeom>
          <a:ln w="603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634BAE-DFE6-2E47-A2EE-A2E05925ACE1}"/>
              </a:ext>
            </a:extLst>
          </p:cNvPr>
          <p:cNvCxnSpPr>
            <a:cxnSpLocks/>
          </p:cNvCxnSpPr>
          <p:nvPr/>
        </p:nvCxnSpPr>
        <p:spPr>
          <a:xfrm>
            <a:off x="9244013" y="5098256"/>
            <a:ext cx="621208" cy="0"/>
          </a:xfrm>
          <a:prstGeom prst="straightConnector1">
            <a:avLst/>
          </a:prstGeom>
          <a:ln w="6032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07CE409-9B80-B844-8D64-0D6520105317}"/>
              </a:ext>
            </a:extLst>
          </p:cNvPr>
          <p:cNvCxnSpPr>
            <a:cxnSpLocks/>
          </p:cNvCxnSpPr>
          <p:nvPr/>
        </p:nvCxnSpPr>
        <p:spPr>
          <a:xfrm flipV="1">
            <a:off x="4162723" y="5900457"/>
            <a:ext cx="6675826" cy="659002"/>
          </a:xfrm>
          <a:prstGeom prst="bentConnector2">
            <a:avLst/>
          </a:prstGeom>
          <a:ln w="603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EDC2091B-88A5-784C-B158-A9CF6ECCC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499" y="1388268"/>
            <a:ext cx="1443038" cy="144303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586533-95B4-4A43-961E-D8BE7FAFAC75}"/>
              </a:ext>
            </a:extLst>
          </p:cNvPr>
          <p:cNvCxnSpPr>
            <a:cxnSpLocks/>
          </p:cNvCxnSpPr>
          <p:nvPr/>
        </p:nvCxnSpPr>
        <p:spPr>
          <a:xfrm flipV="1">
            <a:off x="6827342" y="5735241"/>
            <a:ext cx="516433" cy="824219"/>
          </a:xfrm>
          <a:prstGeom prst="straightConnector1">
            <a:avLst/>
          </a:prstGeom>
          <a:ln w="603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F4E43F-1EC1-024D-91EC-394D22F5DCC6}"/>
              </a:ext>
            </a:extLst>
          </p:cNvPr>
          <p:cNvSpPr txBox="1"/>
          <p:nvPr/>
        </p:nvSpPr>
        <p:spPr>
          <a:xfrm>
            <a:off x="4713833" y="610551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FLS variation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E4552D-C164-7C48-9544-88FF451B1046}"/>
              </a:ext>
            </a:extLst>
          </p:cNvPr>
          <p:cNvSpPr txBox="1"/>
          <p:nvPr/>
        </p:nvSpPr>
        <p:spPr>
          <a:xfrm>
            <a:off x="2642145" y="3602593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FLS variation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FF154D-7E2C-0549-A89B-6281270495FE}"/>
              </a:ext>
            </a:extLst>
          </p:cNvPr>
          <p:cNvSpPr txBox="1"/>
          <p:nvPr/>
        </p:nvSpPr>
        <p:spPr>
          <a:xfrm>
            <a:off x="8363992" y="3074490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Environmental variation and species interactions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EFCE99-A18A-BC4A-AF9E-0579BD158678}"/>
              </a:ext>
            </a:extLst>
          </p:cNvPr>
          <p:cNvCxnSpPr>
            <a:cxnSpLocks/>
          </p:cNvCxnSpPr>
          <p:nvPr/>
        </p:nvCxnSpPr>
        <p:spPr>
          <a:xfrm flipH="1">
            <a:off x="4340993" y="3074490"/>
            <a:ext cx="1545458" cy="1638560"/>
          </a:xfrm>
          <a:prstGeom prst="straightConnector1">
            <a:avLst/>
          </a:prstGeom>
          <a:ln w="920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5D3C488-8E1D-0942-8429-4CB69D368E6A}"/>
              </a:ext>
            </a:extLst>
          </p:cNvPr>
          <p:cNvSpPr/>
          <p:nvPr/>
        </p:nvSpPr>
        <p:spPr>
          <a:xfrm>
            <a:off x="1914685" y="4318559"/>
            <a:ext cx="2796468" cy="2436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 of FLS variation in insect pollinated taxa</a:t>
            </a:r>
          </a:p>
        </p:txBody>
      </p:sp>
    </p:spTree>
    <p:extLst>
      <p:ext uri="{BB962C8B-B14F-4D97-AF65-F5344CB8AC3E}">
        <p14:creationId xmlns:p14="http://schemas.microsoft.com/office/powerpoint/2010/main" val="36650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waterfall chart&#10;&#10;Description automatically generated">
            <a:extLst>
              <a:ext uri="{FF2B5EF4-FFF2-40B4-BE49-F238E27FC236}">
                <a16:creationId xmlns:a16="http://schemas.microsoft.com/office/drawing/2014/main" id="{34ABEAD1-CB69-FA4A-94BB-E3BE9D9E4D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6368" y="669130"/>
            <a:ext cx="5960269" cy="596026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FF44A-85FA-7648-BBE4-CF1635568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788" y="669130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Scored 2,305 herbarium specimens for  floral and foliate BBCH stages in </a:t>
            </a:r>
            <a:r>
              <a:rPr lang="en-US" i="1" dirty="0"/>
              <a:t>Prunus</a:t>
            </a:r>
            <a:r>
              <a:rPr lang="en-US" dirty="0"/>
              <a:t> sect. </a:t>
            </a:r>
            <a:r>
              <a:rPr lang="en-US" i="1" dirty="0" err="1"/>
              <a:t>Prunocerasus</a:t>
            </a:r>
            <a:r>
              <a:rPr lang="en-US" i="1" dirty="0"/>
              <a:t> </a:t>
            </a:r>
          </a:p>
          <a:p>
            <a:r>
              <a:rPr lang="en-US" dirty="0"/>
              <a:t>Next steps: test relationships with functional traits for major FLS hypothesis using joint modeling approach</a:t>
            </a:r>
          </a:p>
          <a:p>
            <a:pPr lvl="1"/>
            <a:r>
              <a:rPr lang="en-US" dirty="0"/>
              <a:t>PDSI </a:t>
            </a:r>
          </a:p>
          <a:p>
            <a:pPr lvl="1"/>
            <a:r>
              <a:rPr lang="en-US" dirty="0"/>
              <a:t>Low temperatures</a:t>
            </a:r>
          </a:p>
          <a:p>
            <a:pPr lvl="1"/>
            <a:r>
              <a:rPr lang="en-US" dirty="0"/>
              <a:t>Petal length</a:t>
            </a:r>
          </a:p>
          <a:p>
            <a:pPr lvl="1"/>
            <a:r>
              <a:rPr lang="en-US" dirty="0"/>
              <a:t>Fruit size and phenology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89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288</Words>
  <Application>Microsoft Macintosh PowerPoint</Application>
  <PresentationFormat>Widescreen</PresentationFormat>
  <Paragraphs>46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DAC 2021</vt:lpstr>
      <vt:lpstr>Chapter 1: Reconciling competing hypotheses regarding flower-leaf sequences in temperate forests for fundamental and global change biology  New Phytologist, 2020</vt:lpstr>
      <vt:lpstr>Chapter 2: Differences in flower and leaf bud environmental responses drive shifts in spring phenological sequences of temperate woody plants  Submitted to Journal of Ecology,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Climate Change impacts of FLSs of Prunoceracus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 2021</dc:title>
  <dc:creator>Buonaiuto, Daniel</dc:creator>
  <cp:lastModifiedBy>Buonaiuto, Daniel</cp:lastModifiedBy>
  <cp:revision>1</cp:revision>
  <dcterms:created xsi:type="dcterms:W3CDTF">2020-12-21T20:38:54Z</dcterms:created>
  <dcterms:modified xsi:type="dcterms:W3CDTF">2020-12-21T20:41:13Z</dcterms:modified>
</cp:coreProperties>
</file>